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6" r:id="rId3"/>
    <p:sldId id="268" r:id="rId4"/>
    <p:sldId id="267" r:id="rId5"/>
    <p:sldId id="265" r:id="rId6"/>
    <p:sldId id="264" r:id="rId7"/>
    <p:sldId id="259" r:id="rId8"/>
    <p:sldId id="258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79A7"/>
    <a:srgbClr val="009E73"/>
    <a:srgbClr val="119F79"/>
    <a:srgbClr val="C979A6"/>
    <a:srgbClr val="219B7A"/>
    <a:srgbClr val="D08AB1"/>
    <a:srgbClr val="E59D00"/>
    <a:srgbClr val="F8766D"/>
    <a:srgbClr val="00BFC4"/>
    <a:srgbClr val="FBB4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6" autoAdjust="0"/>
    <p:restoredTop sz="94249" autoAdjust="0"/>
  </p:normalViewPr>
  <p:slideViewPr>
    <p:cSldViewPr snapToGrid="0">
      <p:cViewPr>
        <p:scale>
          <a:sx n="100" d="100"/>
          <a:sy n="100" d="100"/>
        </p:scale>
        <p:origin x="-492" y="-15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2DC05-4594-4EA8-B443-0B103181C78D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81BC5-9DCF-41AB-91AE-FD1D033318B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9294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local curvature. The top row illustrates polynomial curves fitted to three nectar spurs. The bottom row illustrates point-wise curvature for each polynomial. By visual inspection, K_1_8_1 does not appear to be less curved than the proceeding specimens. However, an analysis of curvature reveals local ‘flat spots’ that impact total curvature.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80922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8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51451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9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8688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Impacts of circularity. For two curves (bounded by the green landmarks) with the same chord length, the angle of deflection $\theta$, </a:t>
            </a:r>
            <a:r>
              <a:rPr lang="en-CA" dirty="0" err="1"/>
              <a:t>arc:chord</a:t>
            </a:r>
            <a:r>
              <a:rPr lang="en-CA" dirty="0"/>
              <a:t> ratio ( $s / C$ ), and mandibular index ( $C / v$ ) can vary with curvature. For the steep curve fitted by an ellipse (right), the </a:t>
            </a:r>
            <a:r>
              <a:rPr lang="en-CA" dirty="0" err="1"/>
              <a:t>arc:chord</a:t>
            </a:r>
            <a:r>
              <a:rPr lang="en-CA" dirty="0"/>
              <a:t> ratio and angle of deflection will be greater than for the circle (left). The mandibular index will be less. Thus, regardless of circularity, the </a:t>
            </a:r>
            <a:r>
              <a:rPr lang="en-CA" dirty="0" err="1"/>
              <a:t>arc:chord</a:t>
            </a:r>
            <a:r>
              <a:rPr lang="en-CA" dirty="0"/>
              <a:t> ration and angle of deflection will be positively correlated, and both will be negatively correlated with the mandibular index (see: Figure S7).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26553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XX. The x-axis is the root mean square from </a:t>
            </a:r>
            <a:r>
              <a:rPr lang="en-CA" dirty="0" err="1"/>
              <a:t>pracma</a:t>
            </a:r>
            <a:r>
              <a:rPr lang="en-CA" dirty="0"/>
              <a:t>::</a:t>
            </a:r>
            <a:r>
              <a:rPr lang="en-CA" dirty="0" err="1"/>
              <a:t>circlefit</a:t>
            </a:r>
            <a:r>
              <a:rPr lang="en-CA" dirty="0"/>
              <a:t>(). Values closer to zero are closer to circles. The y-axis is the residuals from the correlation between total curvature and the inverse radius. The greater the residuals, the more that the two metrics </a:t>
            </a:r>
            <a:r>
              <a:rPr lang="en-CA"/>
              <a:t>are discordant. </a:t>
            </a: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81BC5-9DCF-41AB-91AE-FD1D033318B4}" type="slidenum">
              <a:rPr lang="en-CA" smtClean="0"/>
              <a:t>11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3400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43DB3-8CE9-45F0-BC19-97D95508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2EB486-32C4-401A-AC41-C64643FF35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7620BA-22FE-4FD1-B69E-20E27A645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0CFD7-2C7F-43A7-8EAB-B35CCF17E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B9DCD5-2671-4E2F-B8D3-93202BF56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0102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AA26C-165A-4FAE-A1B3-24A900E480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1E215C-FBBD-4141-A707-EAC0F9ADE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C47ED-8C31-41B9-95E4-BD1D04596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E917-5D7E-44B5-8B66-7ED824141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309D24-F075-4714-AB4D-79ECAD28E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2730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0ADFD9-10D7-47EC-A82D-1C1CE0A90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14022A-D785-4DF2-A502-3EF144626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2BCA9-4F72-4AC5-9FCC-0091EA419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2F6D4-6D2D-491F-9D67-C704B1C3D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1E6995-DB3C-4FFF-B154-798484ACB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34928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9A17AE-9F9A-4410-8F8F-B231DFC28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FB2793-CE76-4CD6-B2B7-AF38CF0D2C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ACD5E5-500C-493A-85E8-8B9A6F216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69567A-7CA2-4098-B725-AE10390AC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4534A-1BA9-4F7E-B6C5-4E209B2F5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931450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9DA2-2C57-4F04-A9FC-3E2DE5113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02A512-1164-460D-AC0E-8AA9E76CA8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D4CB08-2EDB-49DC-8C4F-68142097F5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3E375-D214-4A1B-B641-9643765BA1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19A87C-7006-4F66-996A-06D71FAF6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8161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2BF17-AFC8-4ADB-BFF2-C82727DD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26CEC-4375-44A9-B3FA-E8ADDC54C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5B6D1F-11A5-4153-A941-86438DFE04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45D0883-1353-4E86-A436-846C24C87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09308F-7AD4-4343-BE75-EC3A49C7F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AF98C9-D745-49A0-BD29-82A5E01FB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269909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E3146A-8871-404E-9F3F-AFEC6133D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35C1F9-0E29-49A0-993B-E9C2BBB989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1DB547-8C6E-41C8-9877-1ADA6F8578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243B5-B13A-4269-9689-27915A8D4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5C158F-B42C-4ADA-9241-52C475561E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6D02908-4D3E-4C90-A96D-5CC800CA6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1CBB34-D494-45ED-B287-EC3C7C9C6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80DFE7-5B61-49D8-9849-4B1498CFE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8277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396D-E7BC-41D1-9D42-3D4B4CCD5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D7A70E-3999-4B4E-831E-59291E27A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E3C03-AF73-440F-BA3A-DB43D9AA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F7B85A-A274-4BBA-8FA1-118C0A621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9003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2DB5BF-EDE2-43F7-96B9-AE8F26BA01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A78063-22AA-497E-8618-2163B5978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DA101-17C0-4303-AEDE-1F50B75DB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83227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C340A-2B8D-42C5-81F7-5653702B1B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34FBF-19DD-47F2-89EF-931F39A21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6FE7C-CC74-4386-9AE8-A69E5F5AA4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34A909-D6AA-46A4-8551-41AE1412C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1DD6E7-9FB7-4624-8F09-AADFF7CD6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28EDA7-473F-4D4B-BFEC-59DDDB94B7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56098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3DD0-727D-41B6-9512-9E42605C2E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5DF648-CEEC-4A50-B7B1-FD9ED934E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4CDF06-47AA-4AC6-A7B4-C549969A1B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ECD5A0-5482-4969-B9E5-855454ED3E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FF523-11EC-453E-BC02-9EF5C3871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69CB7F-F723-4377-8ACB-637DAC4A5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06250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593A041-4F0A-404B-911D-9B4472D5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EFDAA9-F687-4F13-B09C-DC27961F4C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0A12D-244E-499F-AB00-8D5938A474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8774F3-F26D-4A92-95C0-4A6EAE40FC08}" type="datetimeFigureOut">
              <a:rPr lang="en-CA" smtClean="0"/>
              <a:t>2020-12-11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F23236-EC84-4432-B282-990AEEFC93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3AD80-9CE2-4BB2-A1A5-0E20A3A3C5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070A8-E34E-48E6-ADBC-B89767BE910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371198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3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4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/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90 -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180 -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-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3</a:t>
                </a:r>
              </a:p>
              <a:p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2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</a:t>
                </a:r>
              </a:p>
              <a:p>
                <a:r>
                  <a:rPr lang="el-GR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ϴ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l-GR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a:rPr lang="en-CA" sz="2800" i="1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nor/>
                          </m:rPr>
                          <a:rPr lang="en-CA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f>
                          <m:fPr>
                            <m:ctrlPr>
                              <a:rPr lang="el-GR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a:rPr lang="en-CA" sz="2800" i="1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CA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lang="en-CA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CA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CA" sz="280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nor/>
                          </m:rPr>
                          <a:rPr lang="el-GR" sz="28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  <m:r>
                          <m:rPr>
                            <m:nor/>
                          </m:rPr>
                          <a:rPr lang="en-CA" sz="2800" baseline="-25000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e>
                    </m:func>
                  </m:oMath>
                </a14:m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CA" sz="2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CA" sz="28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R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CA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f>
                          <m:f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num>
                          <m:den>
                            <m: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num>
                      <m:den>
                        <m:func>
                          <m:funcPr>
                            <m:ctrlPr>
                              <a:rPr lang="en-CA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CA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l-GR" sz="28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ϴ</m:t>
                            </m:r>
                            <m:r>
                              <m:rPr>
                                <m:nor/>
                              </m:rPr>
                              <a:rPr lang="en-CA" sz="2800" baseline="-25000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e>
                        </m:func>
                      </m:den>
                    </m:f>
                    <m:r>
                      <a:rPr lang="en-CA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sz="2800" baseline="-25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endParaRPr lang="en-CA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CA" sz="2800" baseline="-250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F2E56B3-FC0E-44B4-A29B-2A358DF590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212" y="1732897"/>
                <a:ext cx="4693446" cy="6027932"/>
              </a:xfrm>
              <a:prstGeom prst="rect">
                <a:avLst/>
              </a:prstGeom>
              <a:blipFill>
                <a:blip r:embed="rId5"/>
                <a:stretch>
                  <a:fillRect l="-2597" t="-1011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8357728" y="-513854"/>
            <a:ext cx="1355066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036188" y="2228761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5EF6D89-826A-4BCB-BB87-5AC8111300F1}"/>
              </a:ext>
            </a:extLst>
          </p:cNvPr>
          <p:cNvCxnSpPr>
            <a:cxnSpLocks/>
          </p:cNvCxnSpPr>
          <p:nvPr/>
        </p:nvCxnSpPr>
        <p:spPr>
          <a:xfrm>
            <a:off x="8911245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C014300F-F128-473E-89F6-2E12FA69892C}"/>
              </a:ext>
            </a:extLst>
          </p:cNvPr>
          <p:cNvCxnSpPr>
            <a:cxnSpLocks/>
          </p:cNvCxnSpPr>
          <p:nvPr/>
        </p:nvCxnSpPr>
        <p:spPr>
          <a:xfrm>
            <a:off x="8952975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97600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FC0063A-6A97-494B-B5BA-9AE0AC025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993" y="561575"/>
            <a:ext cx="9774014" cy="57348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D5B510-7CC8-4E8D-A9D6-948A60CB1B54}"/>
              </a:ext>
            </a:extLst>
          </p:cNvPr>
          <p:cNvSpPr txBox="1"/>
          <p:nvPr/>
        </p:nvSpPr>
        <p:spPr>
          <a:xfrm>
            <a:off x="4325785" y="5865538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mean square error of circle fit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841F3F-02D1-4E33-A54D-6A73A6B35CF4}"/>
              </a:ext>
            </a:extLst>
          </p:cNvPr>
          <p:cNvSpPr txBox="1"/>
          <p:nvPr/>
        </p:nvSpPr>
        <p:spPr>
          <a:xfrm rot="16200000">
            <a:off x="-903470" y="2585421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root of squared residuals</a:t>
            </a:r>
          </a:p>
        </p:txBody>
      </p:sp>
    </p:spTree>
    <p:extLst>
      <p:ext uri="{BB962C8B-B14F-4D97-AF65-F5344CB8AC3E}">
        <p14:creationId xmlns:p14="http://schemas.microsoft.com/office/powerpoint/2010/main" val="23100902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486782" y="139697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</a:rPr>
              <a:t>1.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083771" y="60210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1786537" y="62033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210624" y="7542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635291" y="6561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8750533" y="98421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243865" y="126675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9731691" y="159702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203047" y="194255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0652318" y="2355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024103" y="28059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311457" y="3321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541875" y="38817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881305" y="561322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27305" y="499644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82530-FEB6-4291-8537-3287CB7B0E89}"/>
              </a:ext>
            </a:extLst>
          </p:cNvPr>
          <p:cNvSpPr/>
          <p:nvPr/>
        </p:nvSpPr>
        <p:spPr>
          <a:xfrm>
            <a:off x="11694755" y="4432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1FF71-7BDC-441E-AF77-D8AB0B41A225}"/>
              </a:ext>
            </a:extLst>
          </p:cNvPr>
          <p:cNvSpPr txBox="1"/>
          <p:nvPr/>
        </p:nvSpPr>
        <p:spPr>
          <a:xfrm>
            <a:off x="4920499" y="132075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E8B2F-CE3D-41A9-A609-8EF633A63BB7}"/>
              </a:ext>
            </a:extLst>
          </p:cNvPr>
          <p:cNvGrpSpPr/>
          <p:nvPr/>
        </p:nvGrpSpPr>
        <p:grpSpPr>
          <a:xfrm>
            <a:off x="9670389" y="6032763"/>
            <a:ext cx="1006043" cy="449241"/>
            <a:chOff x="8210624" y="4624266"/>
            <a:chExt cx="1006043" cy="44924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DAA5929-D332-432D-9311-15F790A8621D}"/>
                </a:ext>
              </a:extLst>
            </p:cNvPr>
            <p:cNvCxnSpPr>
              <a:cxnSpLocks/>
            </p:cNvCxnSpPr>
            <p:nvPr/>
          </p:nvCxnSpPr>
          <p:spPr>
            <a:xfrm>
              <a:off x="8282234" y="5073507"/>
              <a:ext cx="710873" cy="0"/>
            </a:xfrm>
            <a:prstGeom prst="straightConnector1">
              <a:avLst/>
            </a:prstGeom>
            <a:ln w="38100" cap="sq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30EBF9-D034-4F68-9BDB-F1FA893A9C8F}"/>
                </a:ext>
              </a:extLst>
            </p:cNvPr>
            <p:cNvSpPr txBox="1"/>
            <p:nvPr/>
          </p:nvSpPr>
          <p:spPr>
            <a:xfrm>
              <a:off x="8210624" y="4624266"/>
              <a:ext cx="1006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2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map&#10;&#10;Description automatically generated">
            <a:extLst>
              <a:ext uri="{FF2B5EF4-FFF2-40B4-BE49-F238E27FC236}">
                <a16:creationId xmlns:a16="http://schemas.microsoft.com/office/drawing/2014/main" id="{BC7D4311-9304-4DBB-81DE-6DC12B0F4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513" y="158003"/>
            <a:ext cx="6733555" cy="6080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DABC99-A6C0-45FB-95B3-3C136548B4E7}"/>
              </a:ext>
            </a:extLst>
          </p:cNvPr>
          <p:cNvSpPr txBox="1"/>
          <p:nvPr/>
        </p:nvSpPr>
        <p:spPr>
          <a:xfrm>
            <a:off x="6518330" y="6407680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E2BDEB-B304-4221-BC8A-57DDD1C9BE14}"/>
              </a:ext>
            </a:extLst>
          </p:cNvPr>
          <p:cNvSpPr txBox="1"/>
          <p:nvPr/>
        </p:nvSpPr>
        <p:spPr>
          <a:xfrm>
            <a:off x="5246457" y="6053737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09F686-C9F6-413B-8F8C-54E5968DAF6F}"/>
              </a:ext>
            </a:extLst>
          </p:cNvPr>
          <p:cNvSpPr/>
          <p:nvPr/>
        </p:nvSpPr>
        <p:spPr>
          <a:xfrm>
            <a:off x="5246457" y="5954677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A0C1D6-D215-4C7B-9DE2-3F461151AD7A}"/>
              </a:ext>
            </a:extLst>
          </p:cNvPr>
          <p:cNvSpPr txBox="1"/>
          <p:nvPr/>
        </p:nvSpPr>
        <p:spPr>
          <a:xfrm>
            <a:off x="9225170" y="4520152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65A5E75-02A9-40CF-B79A-A202B69F4F2E}"/>
              </a:ext>
            </a:extLst>
          </p:cNvPr>
          <p:cNvSpPr>
            <a:spLocks noChangeAspect="1"/>
          </p:cNvSpPr>
          <p:nvPr/>
        </p:nvSpPr>
        <p:spPr>
          <a:xfrm>
            <a:off x="9330688" y="4891817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1133CD1-77C3-42FC-82C5-0B38A0AAC660}"/>
              </a:ext>
            </a:extLst>
          </p:cNvPr>
          <p:cNvSpPr>
            <a:spLocks noChangeAspect="1"/>
          </p:cNvSpPr>
          <p:nvPr/>
        </p:nvSpPr>
        <p:spPr>
          <a:xfrm>
            <a:off x="9330688" y="5167649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885BDB3-F0D5-477F-9BF5-6169DCFA296D}"/>
              </a:ext>
            </a:extLst>
          </p:cNvPr>
          <p:cNvSpPr txBox="1"/>
          <p:nvPr/>
        </p:nvSpPr>
        <p:spPr>
          <a:xfrm rot="16200000">
            <a:off x="2651191" y="3015851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sepal size (mm)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086CAB9-0397-4B85-95C9-CBCACD3949D3}"/>
              </a:ext>
            </a:extLst>
          </p:cNvPr>
          <p:cNvSpPr txBox="1"/>
          <p:nvPr/>
        </p:nvSpPr>
        <p:spPr>
          <a:xfrm>
            <a:off x="4153752" y="5512062"/>
            <a:ext cx="3191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874CA9-4A3C-413B-B54E-B14C4BEABFFC}"/>
              </a:ext>
            </a:extLst>
          </p:cNvPr>
          <p:cNvSpPr txBox="1"/>
          <p:nvPr/>
        </p:nvSpPr>
        <p:spPr>
          <a:xfrm>
            <a:off x="4042052" y="4136211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EC22248-B520-4287-BC6C-B9BCCAA9C0F2}"/>
              </a:ext>
            </a:extLst>
          </p:cNvPr>
          <p:cNvSpPr txBox="1"/>
          <p:nvPr/>
        </p:nvSpPr>
        <p:spPr>
          <a:xfrm>
            <a:off x="4042052" y="1282699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4BA227-28E7-4348-8FBE-1A639103FD11}"/>
              </a:ext>
            </a:extLst>
          </p:cNvPr>
          <p:cNvSpPr/>
          <p:nvPr/>
        </p:nvSpPr>
        <p:spPr>
          <a:xfrm rot="5400000">
            <a:off x="3855865" y="3089544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564C165-A042-4864-96ED-12ECA3817AA3}"/>
              </a:ext>
            </a:extLst>
          </p:cNvPr>
          <p:cNvSpPr txBox="1"/>
          <p:nvPr/>
        </p:nvSpPr>
        <p:spPr>
          <a:xfrm>
            <a:off x="4042052" y="2776727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A3257A-352B-4DE7-9FFA-4BB02C2C3C70}"/>
              </a:ext>
            </a:extLst>
          </p:cNvPr>
          <p:cNvSpPr/>
          <p:nvPr/>
        </p:nvSpPr>
        <p:spPr>
          <a:xfrm flipV="1">
            <a:off x="8418132" y="276973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26A493D-FF5C-4321-8518-C1C1A51AB1E1}"/>
              </a:ext>
            </a:extLst>
          </p:cNvPr>
          <p:cNvSpPr/>
          <p:nvPr/>
        </p:nvSpPr>
        <p:spPr>
          <a:xfrm flipV="1">
            <a:off x="6950397" y="503944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EB4C20-189D-40D0-A4C6-1BB1836C21A1}"/>
              </a:ext>
            </a:extLst>
          </p:cNvPr>
          <p:cNvSpPr/>
          <p:nvPr/>
        </p:nvSpPr>
        <p:spPr>
          <a:xfrm flipV="1">
            <a:off x="5417239" y="5449972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EDA72B-5091-497F-9BD2-279E513CA0CB}"/>
              </a:ext>
            </a:extLst>
          </p:cNvPr>
          <p:cNvSpPr/>
          <p:nvPr/>
        </p:nvSpPr>
        <p:spPr>
          <a:xfrm flipV="1">
            <a:off x="4732309" y="5187063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AAB142F-010B-4974-9791-FD701E74FC1C}"/>
              </a:ext>
            </a:extLst>
          </p:cNvPr>
          <p:cNvSpPr/>
          <p:nvPr/>
        </p:nvSpPr>
        <p:spPr>
          <a:xfrm flipV="1">
            <a:off x="6265467" y="4520152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60F3D2-45A9-46BB-8B8E-592E8CA98D6E}"/>
              </a:ext>
            </a:extLst>
          </p:cNvPr>
          <p:cNvSpPr/>
          <p:nvPr/>
        </p:nvSpPr>
        <p:spPr>
          <a:xfrm flipV="1">
            <a:off x="7822141" y="310811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5C34AC8-2099-4B68-855B-D343127CB774}"/>
              </a:ext>
            </a:extLst>
          </p:cNvPr>
          <p:cNvSpPr/>
          <p:nvPr/>
        </p:nvSpPr>
        <p:spPr>
          <a:xfrm flipV="1">
            <a:off x="9339267" y="1761835"/>
            <a:ext cx="684930" cy="75888"/>
          </a:xfrm>
          <a:prstGeom prst="rect">
            <a:avLst/>
          </a:prstGeom>
          <a:solidFill>
            <a:srgbClr val="119F79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FADF9AEC-C48E-4D52-958D-D2AD752B09DF}"/>
              </a:ext>
            </a:extLst>
          </p:cNvPr>
          <p:cNvSpPr/>
          <p:nvPr/>
        </p:nvSpPr>
        <p:spPr>
          <a:xfrm flipV="1">
            <a:off x="9950736" y="1372383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72254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5A241FC3-8613-4355-9B71-24EA9FEB05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079" y="153697"/>
            <a:ext cx="6734111" cy="60809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22D66BC-CB34-403C-882C-9AF05393E16C}"/>
              </a:ext>
            </a:extLst>
          </p:cNvPr>
          <p:cNvSpPr txBox="1"/>
          <p:nvPr/>
        </p:nvSpPr>
        <p:spPr>
          <a:xfrm>
            <a:off x="5948987" y="6411992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CA21ECD-4685-4FA0-914A-D6AB2E8B920F}"/>
              </a:ext>
            </a:extLst>
          </p:cNvPr>
          <p:cNvSpPr txBox="1"/>
          <p:nvPr/>
        </p:nvSpPr>
        <p:spPr>
          <a:xfrm>
            <a:off x="4522557" y="6007162"/>
            <a:ext cx="490354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G                              T                              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99D2686-07CF-4D87-9C6C-2C78DF5E04C5}"/>
              </a:ext>
            </a:extLst>
          </p:cNvPr>
          <p:cNvSpPr/>
          <p:nvPr/>
        </p:nvSpPr>
        <p:spPr>
          <a:xfrm>
            <a:off x="4585461" y="5976016"/>
            <a:ext cx="4777740" cy="9906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46822C-372A-4BB9-9651-14F5AE92BB8D}"/>
              </a:ext>
            </a:extLst>
          </p:cNvPr>
          <p:cNvSpPr txBox="1"/>
          <p:nvPr/>
        </p:nvSpPr>
        <p:spPr>
          <a:xfrm rot="16200000">
            <a:off x="1921307" y="2774618"/>
            <a:ext cx="217916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days elapsed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C2F102-E7A4-4483-8BA8-EFF4D9966174}"/>
              </a:ext>
            </a:extLst>
          </p:cNvPr>
          <p:cNvSpPr/>
          <p:nvPr/>
        </p:nvSpPr>
        <p:spPr>
          <a:xfrm rot="5400000">
            <a:off x="3110705" y="3068296"/>
            <a:ext cx="914961" cy="113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64A153-532F-4790-8842-A0A63B4D0AAA}"/>
              </a:ext>
            </a:extLst>
          </p:cNvPr>
          <p:cNvSpPr txBox="1"/>
          <p:nvPr/>
        </p:nvSpPr>
        <p:spPr>
          <a:xfrm>
            <a:off x="3448079" y="5656214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5528E-D5F0-47A9-AE66-22FD6DB05959}"/>
              </a:ext>
            </a:extLst>
          </p:cNvPr>
          <p:cNvSpPr txBox="1"/>
          <p:nvPr/>
        </p:nvSpPr>
        <p:spPr>
          <a:xfrm>
            <a:off x="3421474" y="4576538"/>
            <a:ext cx="305641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BEAA8D-9108-4372-9258-D83A191AA3BD}"/>
              </a:ext>
            </a:extLst>
          </p:cNvPr>
          <p:cNvSpPr txBox="1"/>
          <p:nvPr/>
        </p:nvSpPr>
        <p:spPr>
          <a:xfrm>
            <a:off x="3296227" y="342773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92BC8EE-E35E-4604-8C4E-53A003C66A44}"/>
              </a:ext>
            </a:extLst>
          </p:cNvPr>
          <p:cNvSpPr txBox="1"/>
          <p:nvPr/>
        </p:nvSpPr>
        <p:spPr>
          <a:xfrm>
            <a:off x="3296227" y="2326200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EF998F-B402-4760-A73C-CEB3355391DE}"/>
              </a:ext>
            </a:extLst>
          </p:cNvPr>
          <p:cNvSpPr txBox="1"/>
          <p:nvPr/>
        </p:nvSpPr>
        <p:spPr>
          <a:xfrm>
            <a:off x="3298091" y="1199246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18433B-1E5E-46A9-BD0C-CF8CB7BFBA41}"/>
              </a:ext>
            </a:extLst>
          </p:cNvPr>
          <p:cNvSpPr txBox="1"/>
          <p:nvPr/>
        </p:nvSpPr>
        <p:spPr>
          <a:xfrm>
            <a:off x="3296227" y="72292"/>
            <a:ext cx="430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6763A88-5922-42CE-AC71-CC7951FF881A}"/>
              </a:ext>
            </a:extLst>
          </p:cNvPr>
          <p:cNvSpPr txBox="1"/>
          <p:nvPr/>
        </p:nvSpPr>
        <p:spPr>
          <a:xfrm>
            <a:off x="7775932" y="4186533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46737A0-6ADB-4FC6-8901-F730D7AE6AA1}"/>
              </a:ext>
            </a:extLst>
          </p:cNvPr>
          <p:cNvSpPr>
            <a:spLocks noChangeAspect="1"/>
          </p:cNvSpPr>
          <p:nvPr/>
        </p:nvSpPr>
        <p:spPr>
          <a:xfrm>
            <a:off x="7881450" y="4558198"/>
            <a:ext cx="180000" cy="180000"/>
          </a:xfrm>
          <a:prstGeom prst="ellipse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7EF2DF-E803-40C4-AC14-3CB7F30287A7}"/>
              </a:ext>
            </a:extLst>
          </p:cNvPr>
          <p:cNvSpPr>
            <a:spLocks noChangeAspect="1"/>
          </p:cNvSpPr>
          <p:nvPr/>
        </p:nvSpPr>
        <p:spPr>
          <a:xfrm>
            <a:off x="7881450" y="4834030"/>
            <a:ext cx="180000" cy="180000"/>
          </a:xfrm>
          <a:prstGeom prst="ellipse">
            <a:avLst/>
          </a:prstGeom>
          <a:solidFill>
            <a:srgbClr val="D08A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BA55ED-4649-48A1-95A6-4E78CBF0573F}"/>
              </a:ext>
            </a:extLst>
          </p:cNvPr>
          <p:cNvSpPr/>
          <p:nvPr/>
        </p:nvSpPr>
        <p:spPr>
          <a:xfrm flipV="1">
            <a:off x="3986256" y="3960858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1915E60-2F61-4A16-9E8E-1181FB2788D7}"/>
              </a:ext>
            </a:extLst>
          </p:cNvPr>
          <p:cNvSpPr/>
          <p:nvPr/>
        </p:nvSpPr>
        <p:spPr>
          <a:xfrm flipV="1">
            <a:off x="5511352" y="2591442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8982372-3D5F-4BDB-8430-A5218693C456}"/>
              </a:ext>
            </a:extLst>
          </p:cNvPr>
          <p:cNvSpPr/>
          <p:nvPr/>
        </p:nvSpPr>
        <p:spPr>
          <a:xfrm flipV="1">
            <a:off x="8567000" y="1199486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43216-6E0F-46C9-AA15-D48B26A7B700}"/>
              </a:ext>
            </a:extLst>
          </p:cNvPr>
          <p:cNvSpPr/>
          <p:nvPr/>
        </p:nvSpPr>
        <p:spPr>
          <a:xfrm flipV="1">
            <a:off x="7038237" y="2005713"/>
            <a:ext cx="684930" cy="75888"/>
          </a:xfrm>
          <a:prstGeom prst="rect">
            <a:avLst/>
          </a:prstGeom>
          <a:solidFill>
            <a:srgbClr val="219B7A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15AA3A4-FC38-455A-945E-F0AF78B69D00}"/>
              </a:ext>
            </a:extLst>
          </p:cNvPr>
          <p:cNvSpPr/>
          <p:nvPr/>
        </p:nvSpPr>
        <p:spPr>
          <a:xfrm flipV="1">
            <a:off x="4673152" y="3960858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6E42202-18DD-421A-848C-698C03A548E6}"/>
              </a:ext>
            </a:extLst>
          </p:cNvPr>
          <p:cNvSpPr/>
          <p:nvPr/>
        </p:nvSpPr>
        <p:spPr>
          <a:xfrm flipV="1">
            <a:off x="6162612" y="3132000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FFA3B54-6659-44FB-BCA0-45ED019662C7}"/>
              </a:ext>
            </a:extLst>
          </p:cNvPr>
          <p:cNvSpPr/>
          <p:nvPr/>
        </p:nvSpPr>
        <p:spPr>
          <a:xfrm flipV="1">
            <a:off x="7779957" y="2688637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19FA495-48C6-4958-A905-A797CEC890AE}"/>
              </a:ext>
            </a:extLst>
          </p:cNvPr>
          <p:cNvSpPr/>
          <p:nvPr/>
        </p:nvSpPr>
        <p:spPr>
          <a:xfrm flipV="1">
            <a:off x="9186482" y="2125494"/>
            <a:ext cx="684930" cy="75888"/>
          </a:xfrm>
          <a:prstGeom prst="rect">
            <a:avLst/>
          </a:prstGeom>
          <a:solidFill>
            <a:srgbClr val="C979A6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2508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312E972E-580C-43D7-9F32-0FCA921B0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934" y="331771"/>
            <a:ext cx="7907354" cy="60649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4A7BAC-1F6B-4046-9EAD-A01EE95A278B}"/>
              </a:ext>
            </a:extLst>
          </p:cNvPr>
          <p:cNvSpPr/>
          <p:nvPr/>
        </p:nvSpPr>
        <p:spPr>
          <a:xfrm>
            <a:off x="3155059" y="347291"/>
            <a:ext cx="1587261" cy="1035169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5D6BEA4-2FAB-46DF-9A54-6F3B6F74E6C8}"/>
              </a:ext>
            </a:extLst>
          </p:cNvPr>
          <p:cNvSpPr txBox="1"/>
          <p:nvPr/>
        </p:nvSpPr>
        <p:spPr>
          <a:xfrm>
            <a:off x="5307764" y="6427113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54043FF-DD4F-4C0B-BB71-8CF15626F23D}"/>
              </a:ext>
            </a:extLst>
          </p:cNvPr>
          <p:cNvSpPr/>
          <p:nvPr/>
        </p:nvSpPr>
        <p:spPr>
          <a:xfrm rot="16200000">
            <a:off x="-575403" y="3204709"/>
            <a:ext cx="6117983" cy="43010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8769C6-6B2B-49BD-91CC-6E095CC75642}"/>
              </a:ext>
            </a:extLst>
          </p:cNvPr>
          <p:cNvSpPr txBox="1"/>
          <p:nvPr/>
        </p:nvSpPr>
        <p:spPr>
          <a:xfrm rot="16200000">
            <a:off x="-126942" y="2460237"/>
            <a:ext cx="4224925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 curvature (degrees)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7D0006-B733-4BA4-BE64-A007A2100ECF}"/>
              </a:ext>
            </a:extLst>
          </p:cNvPr>
          <p:cNvSpPr txBox="1"/>
          <p:nvPr/>
        </p:nvSpPr>
        <p:spPr>
          <a:xfrm>
            <a:off x="3381829" y="6109421"/>
            <a:ext cx="68072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                                    G                                   T                                   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91F9FB-92E9-474E-9F2D-741B44474F3D}"/>
              </a:ext>
            </a:extLst>
          </p:cNvPr>
          <p:cNvSpPr txBox="1"/>
          <p:nvPr/>
        </p:nvSpPr>
        <p:spPr>
          <a:xfrm>
            <a:off x="2393546" y="4418811"/>
            <a:ext cx="431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75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16F0E9-5426-4024-B445-872FD4CF4A73}"/>
              </a:ext>
            </a:extLst>
          </p:cNvPr>
          <p:cNvSpPr txBox="1"/>
          <p:nvPr/>
        </p:nvSpPr>
        <p:spPr>
          <a:xfrm>
            <a:off x="2263289" y="1944486"/>
            <a:ext cx="561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974C68-FC1E-489F-B862-A713BAF98B97}"/>
              </a:ext>
            </a:extLst>
          </p:cNvPr>
          <p:cNvSpPr txBox="1"/>
          <p:nvPr/>
        </p:nvSpPr>
        <p:spPr>
          <a:xfrm>
            <a:off x="2276532" y="779199"/>
            <a:ext cx="56196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51FEB7-34E0-404C-AD01-E49E553D5236}"/>
              </a:ext>
            </a:extLst>
          </p:cNvPr>
          <p:cNvSpPr txBox="1"/>
          <p:nvPr/>
        </p:nvSpPr>
        <p:spPr>
          <a:xfrm>
            <a:off x="2263289" y="3179575"/>
            <a:ext cx="56196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100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21F0E1B-65FB-4BEE-935B-80DBE8FDD849}"/>
              </a:ext>
            </a:extLst>
          </p:cNvPr>
          <p:cNvSpPr>
            <a:spLocks noChangeAspect="1"/>
          </p:cNvSpPr>
          <p:nvPr/>
        </p:nvSpPr>
        <p:spPr>
          <a:xfrm>
            <a:off x="5307764" y="4037512"/>
            <a:ext cx="108000" cy="108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8516633-0688-4301-8DF9-F7F2F3B18E57}"/>
              </a:ext>
            </a:extLst>
          </p:cNvPr>
          <p:cNvSpPr>
            <a:spLocks noChangeAspect="1"/>
          </p:cNvSpPr>
          <p:nvPr/>
        </p:nvSpPr>
        <p:spPr>
          <a:xfrm>
            <a:off x="7752649" y="1264447"/>
            <a:ext cx="108000" cy="108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F23566B-4EEC-4125-92C0-7F63CF11FA45}"/>
              </a:ext>
            </a:extLst>
          </p:cNvPr>
          <p:cNvSpPr>
            <a:spLocks noChangeAspect="1"/>
          </p:cNvSpPr>
          <p:nvPr/>
        </p:nvSpPr>
        <p:spPr>
          <a:xfrm>
            <a:off x="7752649" y="2181603"/>
            <a:ext cx="108000" cy="108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A94E559-0BC0-4533-9CBA-E40F75E51587}"/>
              </a:ext>
            </a:extLst>
          </p:cNvPr>
          <p:cNvSpPr>
            <a:spLocks noChangeAspect="1"/>
          </p:cNvSpPr>
          <p:nvPr/>
        </p:nvSpPr>
        <p:spPr>
          <a:xfrm>
            <a:off x="7094750" y="1717099"/>
            <a:ext cx="108000" cy="108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E7A418-7461-4A30-9496-D964DE7C4997}"/>
              </a:ext>
            </a:extLst>
          </p:cNvPr>
          <p:cNvSpPr txBox="1"/>
          <p:nvPr/>
        </p:nvSpPr>
        <p:spPr>
          <a:xfrm>
            <a:off x="2393546" y="5580061"/>
            <a:ext cx="431709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FA6744-E984-479A-825A-102AD0949240}"/>
              </a:ext>
            </a:extLst>
          </p:cNvPr>
          <p:cNvSpPr txBox="1"/>
          <p:nvPr/>
        </p:nvSpPr>
        <p:spPr>
          <a:xfrm>
            <a:off x="2985021" y="347291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8948AFF-AFA8-4DAD-B06F-C746B7D583CE}"/>
              </a:ext>
            </a:extLst>
          </p:cNvPr>
          <p:cNvSpPr>
            <a:spLocks noChangeAspect="1"/>
          </p:cNvSpPr>
          <p:nvPr/>
        </p:nvSpPr>
        <p:spPr>
          <a:xfrm>
            <a:off x="3090539" y="718956"/>
            <a:ext cx="180000" cy="180000"/>
          </a:xfrm>
          <a:prstGeom prst="ellipse">
            <a:avLst/>
          </a:prstGeom>
          <a:solidFill>
            <a:srgbClr val="009E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ABD616B-36C8-4AB5-944E-8B96E166E08A}"/>
              </a:ext>
            </a:extLst>
          </p:cNvPr>
          <p:cNvSpPr>
            <a:spLocks noChangeAspect="1"/>
          </p:cNvSpPr>
          <p:nvPr/>
        </p:nvSpPr>
        <p:spPr>
          <a:xfrm>
            <a:off x="3090539" y="994788"/>
            <a:ext cx="180000" cy="180000"/>
          </a:xfrm>
          <a:prstGeom prst="ellipse">
            <a:avLst/>
          </a:prstGeom>
          <a:solidFill>
            <a:srgbClr val="CC7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48805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560E75-BF86-43AF-9981-EFD91A4271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64" y="375529"/>
            <a:ext cx="12118027" cy="625415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3C2AA9-E1CF-4564-A31E-7B4D8B2C2614}"/>
              </a:ext>
            </a:extLst>
          </p:cNvPr>
          <p:cNvSpPr txBox="1"/>
          <p:nvPr/>
        </p:nvSpPr>
        <p:spPr>
          <a:xfrm>
            <a:off x="7495005" y="1716145"/>
            <a:ext cx="213606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Species</a:t>
            </a:r>
          </a:p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</a:t>
            </a:r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E. koreanum</a:t>
            </a:r>
          </a:p>
          <a:p>
            <a:r>
              <a:rPr lang="en-CA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      E. violaceum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8CB6A1-9EB0-45B6-A905-E6FDD4472661}"/>
              </a:ext>
            </a:extLst>
          </p:cNvPr>
          <p:cNvSpPr>
            <a:spLocks noChangeAspect="1"/>
          </p:cNvSpPr>
          <p:nvPr/>
        </p:nvSpPr>
        <p:spPr>
          <a:xfrm>
            <a:off x="7598726" y="2074151"/>
            <a:ext cx="180000" cy="180000"/>
          </a:xfrm>
          <a:prstGeom prst="ellipse">
            <a:avLst/>
          </a:prstGeom>
          <a:solidFill>
            <a:srgbClr val="00BF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7DD27BE-06FE-4AFE-928F-CA84BAB9ED73}"/>
              </a:ext>
            </a:extLst>
          </p:cNvPr>
          <p:cNvSpPr>
            <a:spLocks noChangeAspect="1"/>
          </p:cNvSpPr>
          <p:nvPr/>
        </p:nvSpPr>
        <p:spPr>
          <a:xfrm>
            <a:off x="7598726" y="2349983"/>
            <a:ext cx="180000" cy="180000"/>
          </a:xfrm>
          <a:prstGeom prst="ellipse">
            <a:avLst/>
          </a:prstGeom>
          <a:solidFill>
            <a:srgbClr val="F87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7C8F4B-71F4-43CE-B037-CEB6768F1984}"/>
              </a:ext>
            </a:extLst>
          </p:cNvPr>
          <p:cNvSpPr/>
          <p:nvPr/>
        </p:nvSpPr>
        <p:spPr>
          <a:xfrm>
            <a:off x="361914" y="101774"/>
            <a:ext cx="11720622" cy="5693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7E6C633-4064-4941-824F-075B745FFF0C}"/>
              </a:ext>
            </a:extLst>
          </p:cNvPr>
          <p:cNvSpPr/>
          <p:nvPr/>
        </p:nvSpPr>
        <p:spPr>
          <a:xfrm>
            <a:off x="708334" y="301785"/>
            <a:ext cx="19255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total curvature (1)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89D3B-FEBB-4B59-BF68-648E1C0FF188}"/>
              </a:ext>
            </a:extLst>
          </p:cNvPr>
          <p:cNvSpPr/>
          <p:nvPr/>
        </p:nvSpPr>
        <p:spPr>
          <a:xfrm>
            <a:off x="2751208" y="301785"/>
            <a:ext cx="2281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angle of deflection (2)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9431C1F-72FA-4123-B116-FA77D466822E}"/>
              </a:ext>
            </a:extLst>
          </p:cNvPr>
          <p:cNvSpPr/>
          <p:nvPr/>
        </p:nvSpPr>
        <p:spPr>
          <a:xfrm>
            <a:off x="5289529" y="301785"/>
            <a:ext cx="19159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latin typeface="Source Sans Pro" panose="020B0503030403020204" pitchFamily="34" charset="0"/>
                <a:ea typeface="Source Sans Pro" panose="020B0503030403020204" pitchFamily="34" charset="0"/>
              </a:rPr>
              <a:t>arc:chord</a:t>
            </a:r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 ratio (3)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CED61B-298A-498C-B4B8-1BB0F2323F18}"/>
              </a:ext>
            </a:extLst>
          </p:cNvPr>
          <p:cNvSpPr/>
          <p:nvPr/>
        </p:nvSpPr>
        <p:spPr>
          <a:xfrm>
            <a:off x="7462365" y="301785"/>
            <a:ext cx="2190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mandibular index (4)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46F944-ED17-47E1-9527-224B71FB5D08}"/>
              </a:ext>
            </a:extLst>
          </p:cNvPr>
          <p:cNvSpPr/>
          <p:nvPr/>
        </p:nvSpPr>
        <p:spPr>
          <a:xfrm>
            <a:off x="9892031" y="301785"/>
            <a:ext cx="1830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inverse radius (5)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842EFE-3957-470E-984A-D03432673CC9}"/>
              </a:ext>
            </a:extLst>
          </p:cNvPr>
          <p:cNvSpPr/>
          <p:nvPr/>
        </p:nvSpPr>
        <p:spPr>
          <a:xfrm rot="16200000">
            <a:off x="8752603" y="3418604"/>
            <a:ext cx="6629683" cy="2491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24DA55-0DAC-49C2-AF9E-7297A387E2EA}"/>
              </a:ext>
            </a:extLst>
          </p:cNvPr>
          <p:cNvSpPr/>
          <p:nvPr/>
        </p:nvSpPr>
        <p:spPr>
          <a:xfrm>
            <a:off x="11866494" y="93221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(1)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F3C7F8-CDDE-460C-A44F-6CE051765AD4}"/>
              </a:ext>
            </a:extLst>
          </p:cNvPr>
          <p:cNvSpPr/>
          <p:nvPr/>
        </p:nvSpPr>
        <p:spPr>
          <a:xfrm>
            <a:off x="11861963" y="208149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(2)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D0ECDC7-20C1-454C-8E6C-78BF44D6BBEE}"/>
              </a:ext>
            </a:extLst>
          </p:cNvPr>
          <p:cNvSpPr/>
          <p:nvPr/>
        </p:nvSpPr>
        <p:spPr>
          <a:xfrm>
            <a:off x="11861963" y="319692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(3)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BD4606C-7A9A-41FB-A9D1-B24C10389855}"/>
              </a:ext>
            </a:extLst>
          </p:cNvPr>
          <p:cNvSpPr/>
          <p:nvPr/>
        </p:nvSpPr>
        <p:spPr>
          <a:xfrm>
            <a:off x="11866494" y="438005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(4)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DE2E89-F504-4CE4-BABA-946ECAFA67E8}"/>
              </a:ext>
            </a:extLst>
          </p:cNvPr>
          <p:cNvSpPr/>
          <p:nvPr/>
        </p:nvSpPr>
        <p:spPr>
          <a:xfrm>
            <a:off x="11861963" y="552934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(5)</a:t>
            </a:r>
          </a:p>
        </p:txBody>
      </p:sp>
    </p:spTree>
    <p:extLst>
      <p:ext uri="{BB962C8B-B14F-4D97-AF65-F5344CB8AC3E}">
        <p14:creationId xmlns:p14="http://schemas.microsoft.com/office/powerpoint/2010/main" val="754224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5FCC0FA-86A0-4219-B861-E77E3F232E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430886"/>
            <a:ext cx="3954935" cy="29981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FCBA53-4A0E-483D-8BEC-16807B9458C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37" r="4959"/>
          <a:stretch/>
        </p:blipFill>
        <p:spPr>
          <a:xfrm>
            <a:off x="104360" y="3566541"/>
            <a:ext cx="3954935" cy="29981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BEC3EA-C466-4670-8D11-FA798F8C2AD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118532" y="430886"/>
            <a:ext cx="3954936" cy="29981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4D8820-D679-4336-AA1E-B6B21FCD26D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4059295" y="3566540"/>
            <a:ext cx="3954935" cy="29981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68780B9-0D2C-403E-8F2D-7A926DABDE7D}"/>
              </a:ext>
            </a:extLst>
          </p:cNvPr>
          <p:cNvSpPr txBox="1"/>
          <p:nvPr/>
        </p:nvSpPr>
        <p:spPr>
          <a:xfrm>
            <a:off x="4453752" y="0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7DD829-8510-4D00-B50E-4673AA764FB4}"/>
              </a:ext>
            </a:extLst>
          </p:cNvPr>
          <p:cNvSpPr txBox="1"/>
          <p:nvPr/>
        </p:nvSpPr>
        <p:spPr>
          <a:xfrm>
            <a:off x="420895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K_1_8_1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BAD2FE-13AF-4578-9211-310CB7C33D3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5" y="474613"/>
            <a:ext cx="3954935" cy="29981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41127F-EE8D-434B-AC00-BEC83045FD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03" r="4923"/>
          <a:stretch/>
        </p:blipFill>
        <p:spPr>
          <a:xfrm>
            <a:off x="8132704" y="3566540"/>
            <a:ext cx="3954936" cy="29981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A7035B4-EAAB-435E-8F5A-68F91587A36F}"/>
              </a:ext>
            </a:extLst>
          </p:cNvPr>
          <p:cNvSpPr txBox="1"/>
          <p:nvPr/>
        </p:nvSpPr>
        <p:spPr>
          <a:xfrm>
            <a:off x="8486609" y="-2"/>
            <a:ext cx="1484114" cy="4308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2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K_2_3_2</a:t>
            </a:r>
          </a:p>
        </p:txBody>
      </p:sp>
    </p:spTree>
    <p:extLst>
      <p:ext uri="{BB962C8B-B14F-4D97-AF65-F5344CB8AC3E}">
        <p14:creationId xmlns:p14="http://schemas.microsoft.com/office/powerpoint/2010/main" val="3794330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3259245">
            <a:off x="6838758" y="445073"/>
            <a:ext cx="3082529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CCD918-34D8-4014-84D2-6679CD566141}"/>
              </a:ext>
            </a:extLst>
          </p:cNvPr>
          <p:cNvSpPr/>
          <p:nvPr/>
        </p:nvSpPr>
        <p:spPr>
          <a:xfrm>
            <a:off x="10241240" y="706765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998498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01870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0B3A653-2B38-450E-A10A-0EE315BF9B1B}"/>
              </a:ext>
            </a:extLst>
          </p:cNvPr>
          <p:cNvCxnSpPr>
            <a:cxnSpLocks/>
          </p:cNvCxnSpPr>
          <p:nvPr/>
        </p:nvCxnSpPr>
        <p:spPr>
          <a:xfrm flipV="1">
            <a:off x="8162329" y="180668"/>
            <a:ext cx="2211772" cy="95887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8F5ADD2-BC73-4634-9B96-C8DB0E8A817D}"/>
              </a:ext>
            </a:extLst>
          </p:cNvPr>
          <p:cNvCxnSpPr>
            <a:cxnSpLocks/>
          </p:cNvCxnSpPr>
          <p:nvPr/>
        </p:nvCxnSpPr>
        <p:spPr>
          <a:xfrm>
            <a:off x="8213261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741D5B3-A567-4D2B-92AC-EB651A53ADD1}"/>
              </a:ext>
            </a:extLst>
          </p:cNvPr>
          <p:cNvSpPr txBox="1"/>
          <p:nvPr/>
        </p:nvSpPr>
        <p:spPr>
          <a:xfrm>
            <a:off x="8593682" y="985990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2873735" y="2056451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76FF45E-77D8-499C-BB47-9F7267D67EA4}"/>
              </a:ext>
            </a:extLst>
          </p:cNvPr>
          <p:cNvSpPr/>
          <p:nvPr/>
        </p:nvSpPr>
        <p:spPr>
          <a:xfrm>
            <a:off x="8562412" y="2032739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0991926-537B-451C-AB19-AD4AFCB284AD}"/>
              </a:ext>
            </a:extLst>
          </p:cNvPr>
          <p:cNvCxnSpPr>
            <a:cxnSpLocks/>
          </p:cNvCxnSpPr>
          <p:nvPr/>
        </p:nvCxnSpPr>
        <p:spPr>
          <a:xfrm flipV="1">
            <a:off x="9342959" y="1371445"/>
            <a:ext cx="745143" cy="752173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0D2B7E4B-81D8-4E1A-ABE1-A31C388260FD}"/>
              </a:ext>
            </a:extLst>
          </p:cNvPr>
          <p:cNvSpPr/>
          <p:nvPr/>
        </p:nvSpPr>
        <p:spPr>
          <a:xfrm>
            <a:off x="9600686" y="1564758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&lt;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D40E675-201F-4764-BD7A-5C6F996662CE}"/>
              </a:ext>
            </a:extLst>
          </p:cNvPr>
          <p:cNvCxnSpPr>
            <a:cxnSpLocks/>
          </p:cNvCxnSpPr>
          <p:nvPr/>
        </p:nvCxnSpPr>
        <p:spPr>
          <a:xfrm flipH="1" flipV="1">
            <a:off x="8184435" y="1185768"/>
            <a:ext cx="567599" cy="145545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077703A2-D3EC-4F0C-88BE-1C7125C12E7A}"/>
              </a:ext>
            </a:extLst>
          </p:cNvPr>
          <p:cNvCxnSpPr>
            <a:cxnSpLocks/>
          </p:cNvCxnSpPr>
          <p:nvPr/>
        </p:nvCxnSpPr>
        <p:spPr>
          <a:xfrm flipH="1" flipV="1">
            <a:off x="8204956" y="1185769"/>
            <a:ext cx="186195" cy="1628948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7495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D191B520-E2FB-432B-B8A2-FBFBD88B9DA4}"/>
              </a:ext>
            </a:extLst>
          </p:cNvPr>
          <p:cNvGrpSpPr/>
          <p:nvPr/>
        </p:nvGrpSpPr>
        <p:grpSpPr>
          <a:xfrm>
            <a:off x="702117" y="985069"/>
            <a:ext cx="4097102" cy="3929917"/>
            <a:chOff x="995403" y="824963"/>
            <a:chExt cx="1895261" cy="1830819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C5E4E78-B7F1-4482-8DD4-9C8C956E3610}"/>
                </a:ext>
              </a:extLst>
            </p:cNvPr>
            <p:cNvSpPr/>
            <p:nvPr/>
          </p:nvSpPr>
          <p:spPr>
            <a:xfrm>
              <a:off x="995403" y="91496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F100F2E-1DCB-4254-B61E-72694477740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799983" y="824963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AEF3FBD-ACD0-4F41-ADC3-96E17DB045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10664" y="1695372"/>
              <a:ext cx="180000" cy="180000"/>
            </a:xfrm>
            <a:prstGeom prst="ellipse">
              <a:avLst/>
            </a:prstGeom>
            <a:solidFill>
              <a:srgbClr val="33A1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C0CF71B4-5B0F-4F1E-9072-9C9D89AEA0BE}"/>
              </a:ext>
            </a:extLst>
          </p:cNvPr>
          <p:cNvSpPr/>
          <p:nvPr/>
        </p:nvSpPr>
        <p:spPr>
          <a:xfrm rot="5400000">
            <a:off x="7864679" y="-20805"/>
            <a:ext cx="2341164" cy="4739289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C3CD4E-944C-499F-9BEE-983FFC078BA7}"/>
              </a:ext>
            </a:extLst>
          </p:cNvPr>
          <p:cNvSpPr/>
          <p:nvPr/>
        </p:nvSpPr>
        <p:spPr>
          <a:xfrm>
            <a:off x="4256959" y="1302426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2E9109-FE62-421E-A23A-3383366B2648}"/>
              </a:ext>
            </a:extLst>
          </p:cNvPr>
          <p:cNvCxnSpPr>
            <a:cxnSpLocks/>
          </p:cNvCxnSpPr>
          <p:nvPr/>
        </p:nvCxnSpPr>
        <p:spPr>
          <a:xfrm>
            <a:off x="2632794" y="1167055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1AE5DC52-5CDF-49AA-A4A3-E1255FDC9533}"/>
              </a:ext>
            </a:extLst>
          </p:cNvPr>
          <p:cNvSpPr>
            <a:spLocks noChangeAspect="1"/>
          </p:cNvSpPr>
          <p:nvPr/>
        </p:nvSpPr>
        <p:spPr>
          <a:xfrm>
            <a:off x="10712844" y="2853432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45252CA7-6D78-4638-8D14-8D87C72F2F9F}"/>
              </a:ext>
            </a:extLst>
          </p:cNvPr>
          <p:cNvSpPr>
            <a:spLocks noChangeAspect="1"/>
          </p:cNvSpPr>
          <p:nvPr/>
        </p:nvSpPr>
        <p:spPr>
          <a:xfrm>
            <a:off x="8746563" y="985069"/>
            <a:ext cx="389117" cy="386376"/>
          </a:xfrm>
          <a:prstGeom prst="ellipse">
            <a:avLst/>
          </a:prstGeom>
          <a:solidFill>
            <a:srgbClr val="33A1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C747338-3151-4169-A661-4D3235789D69}"/>
              </a:ext>
            </a:extLst>
          </p:cNvPr>
          <p:cNvCxnSpPr>
            <a:cxnSpLocks/>
          </p:cNvCxnSpPr>
          <p:nvPr/>
        </p:nvCxnSpPr>
        <p:spPr>
          <a:xfrm>
            <a:off x="2632794" y="1178257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4600E80-78D3-49B1-8970-9D58B31A9A3D}"/>
              </a:ext>
            </a:extLst>
          </p:cNvPr>
          <p:cNvSpPr txBox="1"/>
          <p:nvPr/>
        </p:nvSpPr>
        <p:spPr>
          <a:xfrm>
            <a:off x="2961428" y="1139832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6542006-41D3-472B-9E5C-36FB678A4DB5}"/>
              </a:ext>
            </a:extLst>
          </p:cNvPr>
          <p:cNvSpPr/>
          <p:nvPr/>
        </p:nvSpPr>
        <p:spPr>
          <a:xfrm>
            <a:off x="3000322" y="1948547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9CA1EAEB-AE37-4B58-9F0E-3AEAFFF9C9E1}"/>
              </a:ext>
            </a:extLst>
          </p:cNvPr>
          <p:cNvSpPr/>
          <p:nvPr/>
        </p:nvSpPr>
        <p:spPr>
          <a:xfrm>
            <a:off x="3789279" y="1831230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014699F1-9E28-4681-A641-658DBB5C6FCA}"/>
              </a:ext>
            </a:extLst>
          </p:cNvPr>
          <p:cNvCxnSpPr>
            <a:cxnSpLocks/>
          </p:cNvCxnSpPr>
          <p:nvPr/>
        </p:nvCxnSpPr>
        <p:spPr>
          <a:xfrm flipV="1">
            <a:off x="3743669" y="1845038"/>
            <a:ext cx="280504" cy="29305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552679EA-4AF4-4B33-8D93-504204B0B748}"/>
              </a:ext>
            </a:extLst>
          </p:cNvPr>
          <p:cNvSpPr/>
          <p:nvPr/>
        </p:nvSpPr>
        <p:spPr>
          <a:xfrm>
            <a:off x="4604660" y="4557522"/>
            <a:ext cx="1662635" cy="20621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= </a:t>
            </a:r>
            <a:r>
              <a:rPr lang="el-GR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32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</a:p>
          <a:p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1 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CA" sz="3200" dirty="0">
                <a:latin typeface="Cambria Math" panose="02040503050406030204" pitchFamily="18" charset="0"/>
                <a:ea typeface="Cambria Math" panose="02040503050406030204" pitchFamily="18" charset="0"/>
              </a:rPr>
              <a:t>&lt; </a:t>
            </a:r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B285BCC-66C9-40BB-A9A9-E61B60A12DF8}"/>
              </a:ext>
            </a:extLst>
          </p:cNvPr>
          <p:cNvCxnSpPr>
            <a:cxnSpLocks/>
          </p:cNvCxnSpPr>
          <p:nvPr/>
        </p:nvCxnSpPr>
        <p:spPr>
          <a:xfrm flipH="1" flipV="1">
            <a:off x="2651664" y="1238180"/>
            <a:ext cx="36209" cy="189538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CB93CF9-C6B4-4616-952F-D90D480839EF}"/>
              </a:ext>
            </a:extLst>
          </p:cNvPr>
          <p:cNvCxnSpPr>
            <a:cxnSpLocks/>
          </p:cNvCxnSpPr>
          <p:nvPr/>
        </p:nvCxnSpPr>
        <p:spPr>
          <a:xfrm>
            <a:off x="8941169" y="1167055"/>
            <a:ext cx="2463737" cy="2341164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9FA2B2B-84AB-4301-80D4-86AB4B22A5C9}"/>
              </a:ext>
            </a:extLst>
          </p:cNvPr>
          <p:cNvCxnSpPr>
            <a:cxnSpLocks/>
          </p:cNvCxnSpPr>
          <p:nvPr/>
        </p:nvCxnSpPr>
        <p:spPr>
          <a:xfrm>
            <a:off x="8941121" y="1139832"/>
            <a:ext cx="2166425" cy="0"/>
          </a:xfrm>
          <a:prstGeom prst="straightConnector1">
            <a:avLst/>
          </a:prstGeom>
          <a:ln w="3810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F3FC84E-6EDE-4B50-8068-0D183AB4C7BD}"/>
              </a:ext>
            </a:extLst>
          </p:cNvPr>
          <p:cNvCxnSpPr>
            <a:cxnSpLocks/>
          </p:cNvCxnSpPr>
          <p:nvPr/>
        </p:nvCxnSpPr>
        <p:spPr>
          <a:xfrm flipV="1">
            <a:off x="10138438" y="1644427"/>
            <a:ext cx="768964" cy="589952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396108D-CDBC-454A-8E2C-E1A1D995CA33}"/>
              </a:ext>
            </a:extLst>
          </p:cNvPr>
          <p:cNvSpPr/>
          <p:nvPr/>
        </p:nvSpPr>
        <p:spPr>
          <a:xfrm>
            <a:off x="10396315" y="1764063"/>
            <a:ext cx="54373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v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78821E5-9193-40C6-BA3F-61FD5E920EEB}"/>
              </a:ext>
            </a:extLst>
          </p:cNvPr>
          <p:cNvSpPr txBox="1"/>
          <p:nvPr/>
        </p:nvSpPr>
        <p:spPr>
          <a:xfrm>
            <a:off x="9317184" y="1109835"/>
            <a:ext cx="15644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Cambria Math" panose="02040503050406030204" pitchFamily="18" charset="0"/>
                <a:ea typeface="Cambria Math" panose="02040503050406030204" pitchFamily="18" charset="0"/>
              </a:rPr>
              <a:t>ϴ</a:t>
            </a:r>
            <a:r>
              <a:rPr lang="en-CA" sz="28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28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B24215-BA34-449C-B93A-00B3504A67A9}"/>
              </a:ext>
            </a:extLst>
          </p:cNvPr>
          <p:cNvCxnSpPr>
            <a:cxnSpLocks/>
          </p:cNvCxnSpPr>
          <p:nvPr/>
        </p:nvCxnSpPr>
        <p:spPr>
          <a:xfrm flipH="1" flipV="1">
            <a:off x="8964453" y="1129593"/>
            <a:ext cx="18104" cy="1219245"/>
          </a:xfrm>
          <a:prstGeom prst="straightConnector1">
            <a:avLst/>
          </a:prstGeom>
          <a:ln w="28575">
            <a:solidFill>
              <a:schemeClr val="tx1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628984BA-CD31-47B3-9D04-E0FC1F6CFBD7}"/>
              </a:ext>
            </a:extLst>
          </p:cNvPr>
          <p:cNvSpPr/>
          <p:nvPr/>
        </p:nvSpPr>
        <p:spPr>
          <a:xfrm>
            <a:off x="9317184" y="1893483"/>
            <a:ext cx="56778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C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CDE91877-142A-4689-A950-A4A3B9F66C47}"/>
              </a:ext>
            </a:extLst>
          </p:cNvPr>
          <p:cNvSpPr/>
          <p:nvPr/>
        </p:nvSpPr>
        <p:spPr>
          <a:xfrm>
            <a:off x="11086230" y="1179288"/>
            <a:ext cx="51328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sz="32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  <a:r>
              <a:rPr lang="en-CA" sz="3200" i="1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2</a:t>
            </a:r>
            <a:endParaRPr lang="en-CA" sz="3200" i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11793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808</Words>
  <Application>Microsoft Office PowerPoint</Application>
  <PresentationFormat>Widescreen</PresentationFormat>
  <Paragraphs>112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46</cp:revision>
  <dcterms:created xsi:type="dcterms:W3CDTF">2020-05-17T20:09:32Z</dcterms:created>
  <dcterms:modified xsi:type="dcterms:W3CDTF">2020-12-11T17:50:46Z</dcterms:modified>
</cp:coreProperties>
</file>